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78" r:id="rId4"/>
    <p:sldId id="264" r:id="rId5"/>
    <p:sldId id="258" r:id="rId6"/>
    <p:sldId id="259" r:id="rId7"/>
    <p:sldId id="260" r:id="rId8"/>
    <p:sldId id="261" r:id="rId9"/>
    <p:sldId id="266" r:id="rId10"/>
    <p:sldId id="262" r:id="rId11"/>
    <p:sldId id="272" r:id="rId12"/>
    <p:sldId id="274" r:id="rId13"/>
    <p:sldId id="273" r:id="rId14"/>
    <p:sldId id="275" r:id="rId15"/>
    <p:sldId id="276" r:id="rId16"/>
    <p:sldId id="263" r:id="rId17"/>
    <p:sldId id="270" r:id="rId18"/>
    <p:sldId id="269" r:id="rId19"/>
    <p:sldId id="277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902D5-696D-4A82-8A89-7633C12E7C6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4E61C-61E2-4929-B2D2-4D5EA1FA5F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kumimoji="0"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E1CDA64-4277-4440-8184-F8B2C4CCCC2E}" type="slidenum">
              <a:rPr lang="ru-RU" smtClean="0">
                <a:latin typeface="Arial" charset="0"/>
                <a:cs typeface="Arial" charset="0"/>
              </a:rPr>
              <a:pPr/>
              <a:t>19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Свойства действий  с рациональными числами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Установите соответствие: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44" y="1600200"/>
          <a:ext cx="8858312" cy="397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4429156"/>
              </a:tblGrid>
              <a:tr h="794388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а) -4*(-5)= 20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а) 45:10=4,5</a:t>
                      </a:r>
                      <a:endParaRPr lang="ru-RU" sz="4000" dirty="0"/>
                    </a:p>
                  </a:txBody>
                  <a:tcPr/>
                </a:tc>
              </a:tr>
              <a:tr h="794388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б) -9</a:t>
                      </a:r>
                      <a:r>
                        <a:rPr lang="ru-RU" sz="4000" baseline="0" dirty="0" smtClean="0">
                          <a:sym typeface="Wingdings" pitchFamily="2" charset="2"/>
                        </a:rPr>
                        <a:t> :</a:t>
                      </a:r>
                      <a:r>
                        <a:rPr lang="ru-RU" sz="4000" dirty="0" smtClean="0">
                          <a:sym typeface="Wingdings" pitchFamily="2" charset="2"/>
                        </a:rPr>
                        <a:t> (-2)= 4,5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б) -0,6+5,2=4,6</a:t>
                      </a:r>
                      <a:endParaRPr lang="ru-RU" sz="4000" dirty="0"/>
                    </a:p>
                  </a:txBody>
                  <a:tcPr/>
                </a:tc>
              </a:tr>
              <a:tr h="794388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в) -1,2 + 5,8 = 4,6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в)-10 * (-2)=20</a:t>
                      </a:r>
                      <a:endParaRPr lang="ru-RU" sz="4000" dirty="0"/>
                    </a:p>
                  </a:txBody>
                  <a:tcPr/>
                </a:tc>
              </a:tr>
              <a:tr h="794388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г) 9: (-9</a:t>
                      </a:r>
                      <a:r>
                        <a:rPr lang="ru-RU" sz="4000" smtClean="0"/>
                        <a:t>)</a:t>
                      </a:r>
                      <a:r>
                        <a:rPr lang="ru-RU" sz="4000" baseline="0" smtClean="0"/>
                        <a:t> = -1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smtClean="0"/>
                        <a:t>г) -21,3+11,3=-10</a:t>
                      </a:r>
                      <a:endParaRPr lang="ru-RU" sz="4000"/>
                    </a:p>
                  </a:txBody>
                  <a:tcPr/>
                </a:tc>
              </a:tr>
              <a:tr h="794388">
                <a:tc>
                  <a:txBody>
                    <a:bodyPr/>
                    <a:lstStyle/>
                    <a:p>
                      <a:r>
                        <a:rPr lang="ru-RU" sz="4000" dirty="0" err="1" smtClean="0"/>
                        <a:t>д</a:t>
                      </a:r>
                      <a:r>
                        <a:rPr lang="ru-RU" sz="4000" dirty="0" smtClean="0"/>
                        <a:t>)-7,2 + ( -2,8)= -10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err="1" smtClean="0"/>
                        <a:t>д</a:t>
                      </a:r>
                      <a:r>
                        <a:rPr lang="ru-RU" sz="4000" dirty="0" smtClean="0"/>
                        <a:t>)-10,2:</a:t>
                      </a:r>
                      <a:r>
                        <a:rPr lang="ru-RU" sz="4000" baseline="0" dirty="0" smtClean="0"/>
                        <a:t> 10,2 = -1</a:t>
                      </a:r>
                      <a:endParaRPr lang="ru-RU" sz="40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 rot="16200000" flipH="1">
            <a:off x="3357554" y="2143116"/>
            <a:ext cx="1428760" cy="114300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357554" y="2000240"/>
            <a:ext cx="1214446" cy="57150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857620" y="2857496"/>
            <a:ext cx="1071570" cy="57150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000364" y="4000504"/>
            <a:ext cx="1928826" cy="642942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4107653" y="4321975"/>
            <a:ext cx="857256" cy="500066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7UXL1RCAK764NJCABF05LVCACTV0SLCAVXRYDTCA0IOMOPCAD5UDTJCAIFQF44CAHS1AFYCAW62UYTCAB5AP0ZCAZU95SVCAE05OU4CA5CPHMOCAEBW92CCAHB5BC4CA0YNYFUCACP4VW6CA96P7JYCA56Q3N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206" y="214290"/>
            <a:ext cx="1714512" cy="1131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Определи знак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1357290" y="857232"/>
            <a:ext cx="6000792" cy="335758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-2+6</a:t>
            </a:r>
            <a:endParaRPr lang="ru-RU" sz="6600" dirty="0"/>
          </a:p>
        </p:txBody>
      </p:sp>
      <p:sp>
        <p:nvSpPr>
          <p:cNvPr id="5" name="Пятно 2 4"/>
          <p:cNvSpPr/>
          <p:nvPr/>
        </p:nvSpPr>
        <p:spPr>
          <a:xfrm>
            <a:off x="5429256" y="2928934"/>
            <a:ext cx="2786082" cy="257176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люс 5"/>
          <p:cNvSpPr/>
          <p:nvPr/>
        </p:nvSpPr>
        <p:spPr>
          <a:xfrm>
            <a:off x="6286512" y="3643314"/>
            <a:ext cx="1071570" cy="1143008"/>
          </a:xfrm>
          <a:prstGeom prst="mathPl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Определи знак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571472" y="857232"/>
            <a:ext cx="7286676" cy="335758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-72*(-5)</a:t>
            </a:r>
            <a:endParaRPr lang="ru-RU" sz="6600" dirty="0"/>
          </a:p>
        </p:txBody>
      </p:sp>
      <p:sp>
        <p:nvSpPr>
          <p:cNvPr id="5" name="Пятно 2 4"/>
          <p:cNvSpPr/>
          <p:nvPr/>
        </p:nvSpPr>
        <p:spPr>
          <a:xfrm>
            <a:off x="5429256" y="3214686"/>
            <a:ext cx="2786082" cy="257176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люс 5"/>
          <p:cNvSpPr/>
          <p:nvPr/>
        </p:nvSpPr>
        <p:spPr>
          <a:xfrm>
            <a:off x="6215074" y="4000504"/>
            <a:ext cx="1071570" cy="1143008"/>
          </a:xfrm>
          <a:prstGeom prst="mathPl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Определи знак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1357290" y="857232"/>
            <a:ext cx="6000792" cy="335758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12</a:t>
            </a:r>
            <a:r>
              <a:rPr lang="ru-RU" sz="6600" dirty="0" smtClean="0">
                <a:sym typeface="Wingdings" pitchFamily="2" charset="2"/>
              </a:rPr>
              <a:t>:(-4)</a:t>
            </a:r>
            <a:endParaRPr lang="ru-RU" sz="6600" dirty="0"/>
          </a:p>
        </p:txBody>
      </p:sp>
      <p:sp>
        <p:nvSpPr>
          <p:cNvPr id="5" name="Пятно 2 4"/>
          <p:cNvSpPr/>
          <p:nvPr/>
        </p:nvSpPr>
        <p:spPr>
          <a:xfrm>
            <a:off x="5429256" y="2928934"/>
            <a:ext cx="2786082" cy="257176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инус 6"/>
          <p:cNvSpPr/>
          <p:nvPr/>
        </p:nvSpPr>
        <p:spPr>
          <a:xfrm>
            <a:off x="6143636" y="3857628"/>
            <a:ext cx="1214446" cy="785818"/>
          </a:xfrm>
          <a:prstGeom prst="mathMin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Определи знак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785786" y="857232"/>
            <a:ext cx="6572296" cy="335758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45 - 67</a:t>
            </a:r>
            <a:endParaRPr lang="ru-RU" sz="6600" dirty="0"/>
          </a:p>
        </p:txBody>
      </p:sp>
      <p:sp>
        <p:nvSpPr>
          <p:cNvPr id="5" name="Пятно 2 4"/>
          <p:cNvSpPr/>
          <p:nvPr/>
        </p:nvSpPr>
        <p:spPr>
          <a:xfrm>
            <a:off x="5429256" y="2928934"/>
            <a:ext cx="2786082" cy="257176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инус 6"/>
          <p:cNvSpPr/>
          <p:nvPr/>
        </p:nvSpPr>
        <p:spPr>
          <a:xfrm>
            <a:off x="6143636" y="3857628"/>
            <a:ext cx="1214446" cy="785818"/>
          </a:xfrm>
          <a:prstGeom prst="mathMin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Определи знак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ятно 2 4"/>
          <p:cNvSpPr/>
          <p:nvPr/>
        </p:nvSpPr>
        <p:spPr>
          <a:xfrm>
            <a:off x="5786446" y="4000504"/>
            <a:ext cx="2786082" cy="257176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инус 6"/>
          <p:cNvSpPr/>
          <p:nvPr/>
        </p:nvSpPr>
        <p:spPr>
          <a:xfrm>
            <a:off x="6572264" y="4929198"/>
            <a:ext cx="1214446" cy="785818"/>
          </a:xfrm>
          <a:prstGeom prst="mathMin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но 1 7"/>
          <p:cNvSpPr/>
          <p:nvPr/>
        </p:nvSpPr>
        <p:spPr>
          <a:xfrm>
            <a:off x="785754" y="785794"/>
            <a:ext cx="8358246" cy="450059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6000" dirty="0" smtClean="0"/>
              <a:t>-36:(-9)*(-14)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ru-RU" dirty="0" smtClean="0"/>
              <a:t>Друг должен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28738"/>
          <a:ext cx="8229600" cy="5535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308421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Положительные +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Отрицательные -</a:t>
                      </a:r>
                      <a:endParaRPr lang="ru-RU" sz="3600" dirty="0"/>
                    </a:p>
                  </a:txBody>
                  <a:tcPr/>
                </a:tc>
              </a:tr>
              <a:tr h="704534"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704534"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704534"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704534">
                <a:tc>
                  <a:txBody>
                    <a:bodyPr/>
                    <a:lstStyle/>
                    <a:p>
                      <a:endParaRPr lang="ru-RU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704534">
                <a:tc>
                  <a:txBody>
                    <a:bodyPr/>
                    <a:lstStyle/>
                    <a:p>
                      <a:endParaRPr lang="ru-RU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704534"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14876" y="2357430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быть равнодушным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357430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оказывать помощь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3000372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уважать других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3643314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быть требовательным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3000372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быть злым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43438" y="3643314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быть скрытным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4286256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быть  совестливым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43438" y="4286256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быть ненадежным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4929198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быть добрым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4929198"/>
            <a:ext cx="38576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быть лживым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1571612"/>
            <a:ext cx="4071966" cy="3786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9ANQH4CA23D1SJCAX4PAWKCA1QIO70CAUBVH24CA48OM7OCAOT87V2CARAM2XECADTE28QCAIP4P89CA2QO0B8CA0LPSQZCAFBTM0PCA2HB9ZJCA3FUPW4CAFZ05E0CA4X402ZCA7DDS23CAI5PKAYCAL2LBT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2000240"/>
            <a:ext cx="2980393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r>
              <a:rPr lang="ru-RU" dirty="0" smtClean="0"/>
              <a:t>Расшифруй слово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-3,8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19,05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-51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19,05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-4,8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42910" y="235743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235743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235743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57554" y="235743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И</a:t>
            </a: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6248" y="235743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М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14942" y="235743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А</a:t>
            </a:r>
            <a:endParaRPr lang="ru-RU" sz="32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43636" y="235743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</a:t>
            </a:r>
            <a:endParaRPr lang="ru-RU" sz="3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00892" y="235743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И</a:t>
            </a:r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01024" y="235743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Е</a:t>
            </a:r>
            <a:endParaRPr lang="ru-RU" sz="3200" b="1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" y="3214686"/>
          <a:ext cx="9143992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784"/>
                <a:gridCol w="620984"/>
                <a:gridCol w="703384"/>
                <a:gridCol w="703384"/>
                <a:gridCol w="615454"/>
                <a:gridCol w="714380"/>
                <a:gridCol w="780318"/>
                <a:gridCol w="703384"/>
                <a:gridCol w="1016628"/>
                <a:gridCol w="500066"/>
                <a:gridCol w="642942"/>
                <a:gridCol w="785818"/>
                <a:gridCol w="571466"/>
              </a:tblGrid>
              <a:tr h="607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-10,7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-51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-3,8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-10,7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-1,6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-0,999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-9,1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-51</a:t>
                      </a:r>
                    </a:p>
                  </a:txBody>
                  <a:tcPr horzOverflow="overflow"/>
                </a:tc>
              </a:tr>
              <a:tr h="607223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42844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</a:t>
            </a:r>
            <a:endParaRPr lang="ru-RU" sz="32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57224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З</a:t>
            </a:r>
            <a:endParaRPr lang="ru-RU" sz="3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500166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А</a:t>
            </a:r>
            <a:endParaRPr lang="ru-RU" sz="3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214546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И</a:t>
            </a:r>
            <a:endParaRPr lang="ru-RU" sz="32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857488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М</a:t>
            </a:r>
            <a:endParaRPr lang="ru-RU" sz="32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</a:t>
            </a:r>
            <a:endParaRPr lang="ru-RU" sz="32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214810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</a:t>
            </a:r>
            <a:endParaRPr lang="ru-RU" sz="3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000628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Ы</a:t>
            </a:r>
            <a:endParaRPr lang="ru-RU" sz="32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786446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Р</a:t>
            </a:r>
            <a:endParaRPr lang="ru-RU" sz="3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643702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</a:t>
            </a:r>
            <a:endParaRPr lang="ru-RU" sz="32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215206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Ч</a:t>
            </a:r>
            <a:endParaRPr lang="ru-RU" sz="32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858148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</a:t>
            </a:r>
            <a:endParaRPr lang="ru-RU" sz="32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643934" y="3929066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А</a:t>
            </a:r>
            <a:endParaRPr lang="ru-RU" sz="3200" b="1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-4" y="4929198"/>
          <a:ext cx="9144005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385"/>
                <a:gridCol w="582471"/>
                <a:gridCol w="642942"/>
                <a:gridCol w="928694"/>
                <a:gridCol w="659433"/>
                <a:gridCol w="769327"/>
                <a:gridCol w="714380"/>
                <a:gridCol w="928694"/>
                <a:gridCol w="928694"/>
                <a:gridCol w="642942"/>
                <a:gridCol w="571504"/>
                <a:gridCol w="571504"/>
                <a:gridCol w="500035"/>
              </a:tblGrid>
              <a:tr h="607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-3,8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-0,999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-3,8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-10,7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-4,8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19,05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19,05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-3,8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/>
                </a:tc>
              </a:tr>
              <a:tr h="607223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142844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</a:t>
            </a:r>
            <a:endParaRPr lang="ru-RU" sz="32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14348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Т</a:t>
            </a:r>
            <a:endParaRPr lang="ru-RU" sz="32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357290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</a:t>
            </a:r>
            <a:endParaRPr lang="ru-RU" sz="32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071670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Р</a:t>
            </a:r>
            <a:endParaRPr lang="ru-RU" sz="32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928926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</a:t>
            </a:r>
            <a:endParaRPr lang="ru-RU" sz="32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643306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</a:t>
            </a:r>
            <a:endParaRPr lang="ru-RU" sz="32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429124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Е</a:t>
            </a:r>
            <a:endParaRPr lang="ru-RU" sz="32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143504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</a:t>
            </a:r>
            <a:endParaRPr lang="ru-RU" sz="3200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143636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</a:t>
            </a:r>
            <a:endParaRPr lang="ru-RU" sz="3200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929454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</a:t>
            </a:r>
            <a:endParaRPr lang="ru-RU" sz="32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572396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</a:t>
            </a:r>
            <a:endParaRPr lang="ru-RU" sz="32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8143900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Т</a:t>
            </a:r>
            <a:endParaRPr lang="ru-RU" sz="32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8643934" y="5643578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Ь</a:t>
            </a:r>
            <a:endParaRPr lang="ru-RU" sz="3200" b="1" dirty="0"/>
          </a:p>
        </p:txBody>
      </p:sp>
      <p:pic>
        <p:nvPicPr>
          <p:cNvPr id="42" name="Рисунок 41" descr="c9b23ecd3ddf301d466047d3eec3e7_thumb.jpg"/>
          <p:cNvPicPr>
            <a:picLocks noChangeAspect="1"/>
          </p:cNvPicPr>
          <p:nvPr/>
        </p:nvPicPr>
        <p:blipFill>
          <a:blip r:embed="rId2"/>
          <a:srcRect l="4371" t="8333" r="7055" b="13541"/>
          <a:stretch>
            <a:fillRect/>
          </a:stretch>
        </p:blipFill>
        <p:spPr>
          <a:xfrm>
            <a:off x="7286644" y="142852"/>
            <a:ext cx="1500198" cy="1704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684088"/>
          <a:ext cx="8229600" cy="6122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551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</a:t>
                      </a:r>
                      <a:endParaRPr lang="ru-RU" dirty="0"/>
                    </a:p>
                  </a:txBody>
                  <a:tcPr/>
                </a:tc>
              </a:tr>
              <a:tr h="6200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ЧИСЛО НЕ ИЗМЕНЯЕТСЯ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6200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ЕСТЬ ЧИСЛО ОТРИЦАТЕЛЬНОЕ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551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ЛЮБОЕ ЧИСЛО УВЕЛИЧИВАЕТСЯ</a:t>
                      </a:r>
                    </a:p>
                  </a:txBody>
                  <a:tcPr/>
                </a:tc>
              </a:tr>
              <a:tr h="62009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ЛЮБОЕ ЧИСЛО УМЕНЬШАЕТСЯ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15161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Значит, сложить их модули, затем поставить перед полученным числом знак «-».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8585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Это расстояние (в единичных отрезках) от начала координат до точки А(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).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/>
                </a:tc>
              </a:tr>
              <a:tr h="11516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Значит, из большего модуля вычесть меньший и поставить знак большего модуля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00034" y="714356"/>
            <a:ext cx="385765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b="1" dirty="0" smtClean="0"/>
              <a:t>СУММА ДВУХ ПРОТИВОПОЛОЖНЫХ ЧИСЕЛ</a:t>
            </a: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285860"/>
            <a:ext cx="385765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b="1" dirty="0" smtClean="0"/>
              <a:t>ОТ ПРИБАВЛЕНИЯ НУЛЯ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785926"/>
            <a:ext cx="385765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b="1" dirty="0" smtClean="0"/>
              <a:t>СУММА ДВУХ ОТРИЦАТЕЛЬНЫХ ЧИСЕЛ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2357430"/>
            <a:ext cx="385765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b="1" dirty="0" smtClean="0"/>
              <a:t>ОТ ПРИБАВЛЕНИЯ ПОЛОЖИТЕЛЬНОГО ЧИСЛА</a:t>
            </a:r>
            <a:endParaRPr lang="ru-RU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3071810"/>
            <a:ext cx="385765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b="1" dirty="0" smtClean="0"/>
              <a:t>ОТ ПРИБАВЛЕНИЯ ОТРИЦАТЕЛЬНОГО ЧИСЛА</a:t>
            </a:r>
            <a:endParaRPr lang="ru-RU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3786190"/>
            <a:ext cx="385765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b="1" dirty="0" smtClean="0"/>
              <a:t>СЛОЖИТЬ ДВА ОТРИЦАТЕЛЬНЫХ ЧИСЛА</a:t>
            </a:r>
            <a:endParaRPr lang="ru-RU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4929198"/>
            <a:ext cx="385765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b="1" dirty="0" smtClean="0"/>
              <a:t>МОДУЛЬ ЧИСЛА а -</a:t>
            </a:r>
            <a:endParaRPr lang="ru-RU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5857892"/>
            <a:ext cx="385765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b="1" dirty="0" smtClean="0"/>
              <a:t>СЛОЖИТЬ ДВА ЧИСЛА С РАЗНЫМИ ЗНАКАМИ</a:t>
            </a:r>
            <a:endParaRPr lang="ru-RU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642918"/>
            <a:ext cx="385765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b="1" dirty="0" smtClean="0"/>
              <a:t>РАВНА НУЛЮ</a:t>
            </a:r>
            <a:endParaRPr lang="ru-RU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4500562" y="1214422"/>
            <a:ext cx="392909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500562" y="1785926"/>
            <a:ext cx="392909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00562" y="2357430"/>
            <a:ext cx="407196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572000" y="2928934"/>
            <a:ext cx="392909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3571876"/>
            <a:ext cx="392909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572000" y="4786322"/>
            <a:ext cx="3929090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5715016"/>
            <a:ext cx="392909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38" y="690563"/>
            <a:ext cx="5653087" cy="7683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kumimoji="0" lang="ru-RU" sz="4400" b="1" u="sng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Подведём  итоги: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90500" y="1820863"/>
            <a:ext cx="22002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kumimoji="0" lang="ru-RU" sz="1800" dirty="0" smtClean="0">
                <a:latin typeface="Tahoma" pitchFamily="34" charset="0"/>
              </a:rPr>
              <a:t>Набрано баллов</a:t>
            </a:r>
            <a:endParaRPr kumimoji="0" lang="ru-RU" sz="1800" dirty="0">
              <a:latin typeface="Tahoma" pitchFamily="34" charset="0"/>
            </a:endParaRP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2455863" y="1843088"/>
            <a:ext cx="1047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1800"/>
              <a:t>Оценка </a:t>
            </a:r>
          </a:p>
        </p:txBody>
      </p:sp>
      <p:sp>
        <p:nvSpPr>
          <p:cNvPr id="21509" name="TextBox 4"/>
          <p:cNvSpPr txBox="1">
            <a:spLocks noChangeArrowheads="1"/>
          </p:cNvSpPr>
          <p:nvPr/>
        </p:nvSpPr>
        <p:spPr bwMode="auto">
          <a:xfrm>
            <a:off x="4024313" y="1849438"/>
            <a:ext cx="1517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1800"/>
              <a:t>Настроение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663" y="2733675"/>
            <a:ext cx="53498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ru-RU" sz="3600" dirty="0">
                <a:latin typeface="+mn-lt"/>
              </a:rPr>
              <a:t>3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428875" y="2743200"/>
            <a:ext cx="10112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3600">
                <a:latin typeface="Tahoma" pitchFamily="34" charset="0"/>
              </a:rPr>
              <a:t>«3»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7763" y="4211638"/>
            <a:ext cx="4127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ru-RU" sz="3600" dirty="0">
                <a:latin typeface="+mn-lt"/>
              </a:rPr>
              <a:t>4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489200" y="4176713"/>
            <a:ext cx="992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3600">
                <a:latin typeface="Tahoma" pitchFamily="34" charset="0"/>
              </a:rPr>
              <a:t>«4»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13" y="5618163"/>
            <a:ext cx="4042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ru-RU" sz="3600" dirty="0" smtClean="0">
                <a:latin typeface="+mn-lt"/>
              </a:rPr>
              <a:t>5</a:t>
            </a:r>
            <a:endParaRPr kumimoji="0" lang="ru-RU" sz="3600" dirty="0">
              <a:latin typeface="+mn-lt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466975" y="5559425"/>
            <a:ext cx="973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ru-RU" sz="3600">
                <a:latin typeface="Tahoma" pitchFamily="34" charset="0"/>
              </a:rPr>
              <a:t>«5»</a:t>
            </a:r>
          </a:p>
        </p:txBody>
      </p:sp>
      <p:sp>
        <p:nvSpPr>
          <p:cNvPr id="21522" name="TextBox 14"/>
          <p:cNvSpPr txBox="1">
            <a:spLocks noChangeArrowheads="1"/>
          </p:cNvSpPr>
          <p:nvPr/>
        </p:nvSpPr>
        <p:spPr bwMode="auto">
          <a:xfrm>
            <a:off x="6354763" y="1889125"/>
            <a:ext cx="157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ru-RU" sz="1800"/>
              <a:t>Вывод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497513" y="2552700"/>
            <a:ext cx="3409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ru-RU" sz="1600" dirty="0">
                <a:latin typeface="Tahoma" pitchFamily="34" charset="0"/>
              </a:rPr>
              <a:t>Мне нужно еще поработать над этой темой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467350" y="3805238"/>
            <a:ext cx="3492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ru-RU" sz="1600">
                <a:latin typeface="Tahoma" pitchFamily="34" charset="0"/>
              </a:rPr>
              <a:t>Чтобы получить «5» мне</a:t>
            </a:r>
          </a:p>
          <a:p>
            <a:r>
              <a:rPr kumimoji="0" lang="ru-RU" sz="1600">
                <a:latin typeface="Tahoma" pitchFamily="34" charset="0"/>
              </a:rPr>
              <a:t>  нужно еще тренироваться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526088" y="5476875"/>
            <a:ext cx="36179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ru-RU" sz="1600" dirty="0">
                <a:latin typeface="Tahoma" pitchFamily="34" charset="0"/>
              </a:rPr>
              <a:t>Я много занимался и получил «5» .  Я доволен своим результатом</a:t>
            </a:r>
          </a:p>
        </p:txBody>
      </p:sp>
      <p:grpSp>
        <p:nvGrpSpPr>
          <p:cNvPr id="4" name="Группа 23"/>
          <p:cNvGrpSpPr>
            <a:grpSpLocks/>
          </p:cNvGrpSpPr>
          <p:nvPr/>
        </p:nvGrpSpPr>
        <p:grpSpPr bwMode="auto">
          <a:xfrm>
            <a:off x="3890963" y="3676650"/>
            <a:ext cx="1243012" cy="1216025"/>
            <a:chOff x="5185881" y="3489663"/>
            <a:chExt cx="1872645" cy="1924547"/>
          </a:xfrm>
        </p:grpSpPr>
        <p:sp>
          <p:nvSpPr>
            <p:cNvPr id="17429" name="Солнце 24"/>
            <p:cNvSpPr>
              <a:spLocks noChangeArrowheads="1"/>
            </p:cNvSpPr>
            <p:nvPr/>
          </p:nvSpPr>
          <p:spPr bwMode="auto">
            <a:xfrm>
              <a:off x="5240420" y="3596105"/>
              <a:ext cx="1818106" cy="1818105"/>
            </a:xfrm>
            <a:prstGeom prst="sun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kumimoji="0" lang="ru-RU" sz="1800"/>
            </a:p>
          </p:txBody>
        </p:sp>
        <p:sp>
          <p:nvSpPr>
            <p:cNvPr id="26" name="Облако 25"/>
            <p:cNvSpPr/>
            <p:nvPr/>
          </p:nvSpPr>
          <p:spPr bwMode="auto">
            <a:xfrm>
              <a:off x="5185881" y="3489663"/>
              <a:ext cx="1181465" cy="846701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kumimoji="0" lang="ru-RU" sz="1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Arial" charset="0"/>
              </a:endParaRPr>
            </a:p>
          </p:txBody>
        </p:sp>
      </p:grpSp>
      <p:sp>
        <p:nvSpPr>
          <p:cNvPr id="27" name="Солнце 26"/>
          <p:cNvSpPr>
            <a:spLocks noChangeArrowheads="1"/>
          </p:cNvSpPr>
          <p:nvPr/>
        </p:nvSpPr>
        <p:spPr bwMode="auto">
          <a:xfrm>
            <a:off x="3983038" y="5346700"/>
            <a:ext cx="1190625" cy="1150938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kumimoji="0" lang="ru-RU" sz="180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3876675" y="2273300"/>
            <a:ext cx="1176338" cy="1109663"/>
            <a:chOff x="4216398" y="2157662"/>
            <a:chExt cx="1363579" cy="1310105"/>
          </a:xfrm>
        </p:grpSpPr>
        <p:sp>
          <p:nvSpPr>
            <p:cNvPr id="17427" name="Солнце 27"/>
            <p:cNvSpPr>
              <a:spLocks noChangeArrowheads="1"/>
            </p:cNvSpPr>
            <p:nvPr/>
          </p:nvSpPr>
          <p:spPr bwMode="auto">
            <a:xfrm>
              <a:off x="4216398" y="2157662"/>
              <a:ext cx="1363579" cy="1310105"/>
            </a:xfrm>
            <a:prstGeom prst="sun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kumimoji="0" lang="ru-RU" sz="1800"/>
            </a:p>
          </p:txBody>
        </p:sp>
        <p:sp>
          <p:nvSpPr>
            <p:cNvPr id="21" name="Облако 20"/>
            <p:cNvSpPr/>
            <p:nvPr/>
          </p:nvSpPr>
          <p:spPr bwMode="auto">
            <a:xfrm>
              <a:off x="4358093" y="2219513"/>
              <a:ext cx="1002901" cy="774067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kumimoji="0" lang="ru-RU" sz="1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Arial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endParaRPr lang="ru-RU" sz="3200" b="1" dirty="0" smtClean="0"/>
          </a:p>
          <a:p>
            <a:pPr algn="ctr" eaLnBrk="1" hangingPunct="1"/>
            <a:endParaRPr lang="ru-RU" sz="3200" b="1" dirty="0" smtClean="0"/>
          </a:p>
          <a:p>
            <a:pPr algn="ctr" eaLnBrk="1" hangingPunct="1">
              <a:buNone/>
            </a:pPr>
            <a:r>
              <a:rPr lang="ru-RU" sz="3200" b="1" dirty="0" smtClean="0"/>
              <a:t>откровенная, чистая.</a:t>
            </a:r>
            <a:br>
              <a:rPr lang="ru-RU" sz="3200" b="1" dirty="0" smtClean="0"/>
            </a:br>
            <a:r>
              <a:rPr lang="ru-RU" sz="3200" b="1" dirty="0" smtClean="0"/>
              <a:t>Сплачивает, прощает, выручает,</a:t>
            </a:r>
            <a:br>
              <a:rPr lang="ru-RU" sz="3200" b="1" dirty="0" smtClean="0"/>
            </a:br>
            <a:r>
              <a:rPr lang="ru-RU" sz="3200" b="1" dirty="0" smtClean="0"/>
              <a:t>Свободна от притворства и поддакивания!</a:t>
            </a:r>
            <a:br>
              <a:rPr lang="ru-RU" sz="3200" b="1" dirty="0" smtClean="0"/>
            </a:br>
            <a:r>
              <a:rPr lang="ru-RU" sz="3200" b="1" dirty="0" smtClean="0"/>
              <a:t>ВЕРНОСТЬ!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771775" y="1557338"/>
            <a:ext cx="39608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5400" b="1" dirty="0"/>
              <a:t>ДРУЖБА-</a:t>
            </a:r>
          </a:p>
        </p:txBody>
      </p:sp>
      <p:pic>
        <p:nvPicPr>
          <p:cNvPr id="6" name="Рисунок 5" descr="7UXL1RCAK764NJCABF05LVCACTV0SLCAVXRYDTCA0IOMOPCAD5UDTJCAIFQF44CAHS1AFYCAW62UYTCAB5AP0ZCAZU95SVCAE05OU4CA5CPHMOCAEBW92CCAHB5BC4CA0YNYFUCACP4VW6CA96P7JYCA56Q3N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575" y="928670"/>
            <a:ext cx="2381267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№ 1226 (</a:t>
            </a:r>
            <a:r>
              <a:rPr lang="ru-RU" sz="6000" dirty="0" err="1" smtClean="0"/>
              <a:t>а,б</a:t>
            </a:r>
            <a:r>
              <a:rPr lang="ru-RU" sz="6000" dirty="0" smtClean="0"/>
              <a:t>)</a:t>
            </a:r>
          </a:p>
          <a:p>
            <a:r>
              <a:rPr lang="ru-RU" sz="6000" dirty="0" smtClean="0"/>
              <a:t>№1227 (</a:t>
            </a:r>
            <a:r>
              <a:rPr lang="ru-RU" sz="6000" dirty="0" err="1" smtClean="0"/>
              <a:t>г,д,е</a:t>
            </a:r>
            <a:r>
              <a:rPr lang="ru-RU" sz="6000" dirty="0" smtClean="0"/>
              <a:t>)</a:t>
            </a:r>
          </a:p>
          <a:p>
            <a:r>
              <a:rPr lang="ru-RU" sz="6000" dirty="0" smtClean="0"/>
              <a:t>№ 1230</a:t>
            </a:r>
            <a:endParaRPr lang="ru-RU" sz="6000" dirty="0"/>
          </a:p>
        </p:txBody>
      </p:sp>
      <p:pic>
        <p:nvPicPr>
          <p:cNvPr id="4" name="Рисунок 3" descr="9ANQH4CA23D1SJCAX4PAWKCA1QIO70CAUBVH24CA48OM7OCAOT87V2CARAM2XECADTE28QCAIP4P89CA2QO0B8CA0LPSQZCAFBTM0PCA2HB9ZJCA3FUPW4CAFZ05E0CA4X402ZCA7DDS23CAI5PKAYCAL2LBT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3357562"/>
            <a:ext cx="2341728" cy="2357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857364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действия с рациональными числами нас дружить учили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«Истинная дружба должна быть свободна от притворства и поддакивания»</a:t>
            </a:r>
            <a:endParaRPr lang="ru-RU" sz="36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28596" y="2285992"/>
            <a:ext cx="4040188" cy="3951288"/>
          </a:xfrm>
        </p:spPr>
        <p:txBody>
          <a:bodyPr>
            <a:normAutofit/>
          </a:bodyPr>
          <a:lstStyle/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Цицерон</a:t>
            </a:r>
            <a:r>
              <a:rPr lang="ru-RU" dirty="0" smtClean="0"/>
              <a:t> Марк Туллий (106 до н. э.—43 до н. э.), древнеримский политический деятель, оратор, писатель </a:t>
            </a:r>
            <a:endParaRPr lang="ru-RU" dirty="0"/>
          </a:p>
        </p:txBody>
      </p:sp>
      <p:pic>
        <p:nvPicPr>
          <p:cNvPr id="9" name="Содержимое 8" descr="062020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286380" y="1785926"/>
            <a:ext cx="2928958" cy="42758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лишнее число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-4+(-6)=</a:t>
            </a:r>
          </a:p>
          <a:p>
            <a:r>
              <a:rPr lang="ru-RU" sz="3200" dirty="0" smtClean="0"/>
              <a:t>8+(-20)=</a:t>
            </a:r>
          </a:p>
          <a:p>
            <a:r>
              <a:rPr lang="ru-RU" sz="3200" dirty="0" smtClean="0"/>
              <a:t>-21+(-29)=</a:t>
            </a:r>
          </a:p>
          <a:p>
            <a:r>
              <a:rPr lang="ru-RU" sz="3200" dirty="0" smtClean="0"/>
              <a:t>(-103)+13=</a:t>
            </a:r>
          </a:p>
          <a:p>
            <a:r>
              <a:rPr lang="ru-RU" sz="3200" dirty="0" smtClean="0"/>
              <a:t>-4*5=</a:t>
            </a:r>
          </a:p>
          <a:p>
            <a:r>
              <a:rPr lang="ru-RU" sz="3200" dirty="0" smtClean="0"/>
              <a:t>-2*(-45)=</a:t>
            </a:r>
          </a:p>
          <a:p>
            <a:r>
              <a:rPr lang="ru-RU" sz="3200" dirty="0" smtClean="0"/>
              <a:t>140 : (-70)=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2000240"/>
            <a:ext cx="85725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-10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2571744"/>
            <a:ext cx="85725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-12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14612" y="3214686"/>
            <a:ext cx="85725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-50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3786190"/>
            <a:ext cx="85725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-90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4429132"/>
            <a:ext cx="85725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-20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00298" y="5000636"/>
            <a:ext cx="85725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90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00364" y="5572140"/>
            <a:ext cx="85725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-2</a:t>
            </a:r>
            <a:endParaRPr lang="ru-RU" sz="3600" dirty="0"/>
          </a:p>
        </p:txBody>
      </p:sp>
      <p:pic>
        <p:nvPicPr>
          <p:cNvPr id="11" name="Рисунок 10" descr="c9b23ecd3ddf301d466047d3eec3e7_thumb.jpg"/>
          <p:cNvPicPr>
            <a:picLocks noChangeAspect="1"/>
          </p:cNvPicPr>
          <p:nvPr/>
        </p:nvPicPr>
        <p:blipFill>
          <a:blip r:embed="rId2"/>
          <a:srcRect l="4026" t="5208" r="6058" b="13541"/>
          <a:stretch>
            <a:fillRect/>
          </a:stretch>
        </p:blipFill>
        <p:spPr>
          <a:xfrm>
            <a:off x="4786314" y="1785926"/>
            <a:ext cx="3714776" cy="4324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ru-RU" dirty="0" smtClean="0"/>
              <a:t>№1203(</a:t>
            </a:r>
            <a:r>
              <a:rPr lang="ru-RU" dirty="0" err="1" smtClean="0"/>
              <a:t>а,б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87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-17+83+49-27-36+28=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9124" y="1714488"/>
            <a:ext cx="457203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(83+49+28)-(17+27+36) =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2500306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=160 -80=80</a:t>
            </a:r>
            <a:endParaRPr lang="ru-RU" sz="3200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71472" y="3429000"/>
            <a:ext cx="8229600" cy="1328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2,15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3,81 – 5,76 + 3,27+ 5,48 – 4,33=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4143380"/>
            <a:ext cx="650085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(2,15+3,27+5,48)-(3,81+4,33+5,76)=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00298" y="5072074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=10,90 – 13,90= -3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/>
          <a:lstStyle/>
          <a:p>
            <a:r>
              <a:rPr lang="ru-RU" dirty="0" smtClean="0"/>
              <a:t>№1204 (</a:t>
            </a:r>
            <a:r>
              <a:rPr lang="ru-RU" dirty="0" err="1" smtClean="0"/>
              <a:t>а,б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387 -243 -753 -387 + 243 =</a:t>
            </a:r>
          </a:p>
          <a:p>
            <a:endParaRPr lang="ru-RU" sz="4000" dirty="0" smtClean="0"/>
          </a:p>
          <a:p>
            <a:r>
              <a:rPr lang="ru-RU" sz="4000" dirty="0" smtClean="0"/>
              <a:t>-6,37 + 2,4 - 3,2 + 6,37 – 2,4 =</a:t>
            </a:r>
            <a:endParaRPr lang="ru-RU" sz="40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 flipV="1">
            <a:off x="857224" y="200024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 flipV="1">
            <a:off x="4000496" y="200024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2000232" y="200024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5357818" y="200024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643702" y="2000240"/>
            <a:ext cx="128588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-753</a:t>
            </a:r>
            <a:endParaRPr lang="ru-RU" sz="36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 flipV="1">
            <a:off x="4786314" y="342900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2428860" y="342900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1071538" y="342900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 flipV="1">
            <a:off x="6072198" y="342900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143768" y="3500438"/>
            <a:ext cx="128588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-3,2</a:t>
            </a:r>
            <a:endParaRPr lang="ru-RU" sz="3600" dirty="0"/>
          </a:p>
        </p:txBody>
      </p:sp>
      <p:pic>
        <p:nvPicPr>
          <p:cNvPr id="16" name="Рисунок 15" descr="7UXL1RCAK764NJCABF05LVCACTV0SLCAVXRYDTCA0IOMOPCAD5UDTJCAIFQF44CAHS1AFYCAW62UYTCAB5AP0ZCAZU95SVCAE05OU4CA5CPHMOCAEBW92CCAHB5BC4CA0YNYFUCACP4VW6CA96P7JYCA56Q3N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4579146"/>
            <a:ext cx="2786082" cy="1838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№1205(</a:t>
            </a:r>
            <a:r>
              <a:rPr lang="ru-RU" dirty="0" err="1" smtClean="0"/>
              <a:t>а,б,в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400" dirty="0" err="1" smtClean="0"/>
              <a:t>х</a:t>
            </a:r>
            <a:r>
              <a:rPr lang="ru-RU" sz="4400" dirty="0" smtClean="0"/>
              <a:t> + 8 – </a:t>
            </a:r>
            <a:r>
              <a:rPr lang="ru-RU" sz="4400" dirty="0" err="1" smtClean="0"/>
              <a:t>х</a:t>
            </a:r>
            <a:r>
              <a:rPr lang="ru-RU" sz="4400" dirty="0" smtClean="0"/>
              <a:t> – 22 = </a:t>
            </a:r>
          </a:p>
          <a:p>
            <a:pPr>
              <a:buNone/>
            </a:pPr>
            <a:endParaRPr lang="ru-RU" sz="4400" dirty="0" smtClean="0"/>
          </a:p>
          <a:p>
            <a:r>
              <a:rPr lang="ru-RU" sz="4400" dirty="0" smtClean="0"/>
              <a:t>-</a:t>
            </a:r>
            <a:r>
              <a:rPr lang="ru-RU" sz="4400" dirty="0" err="1" smtClean="0"/>
              <a:t>х</a:t>
            </a:r>
            <a:r>
              <a:rPr lang="ru-RU" sz="4400" dirty="0" smtClean="0"/>
              <a:t> – а +12 + а – 12 =</a:t>
            </a:r>
          </a:p>
          <a:p>
            <a:pPr>
              <a:buNone/>
            </a:pPr>
            <a:endParaRPr lang="ru-RU" sz="4400" dirty="0" smtClean="0"/>
          </a:p>
          <a:p>
            <a:r>
              <a:rPr lang="en-US" sz="4400" dirty="0" smtClean="0"/>
              <a:t>a – m +7 – 8 + m =</a:t>
            </a:r>
            <a:endParaRPr lang="ru-RU" sz="4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0800000" flipV="1">
            <a:off x="642910" y="2071678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 flipV="1">
            <a:off x="2357422" y="2143116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500562" y="2071678"/>
            <a:ext cx="128588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-14</a:t>
            </a:r>
            <a:endParaRPr lang="ru-RU" sz="36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1714480" y="3571876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 flipV="1">
            <a:off x="3428992" y="3643314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2500298" y="3643314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4357686" y="3571876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500694" y="3643314"/>
            <a:ext cx="128588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-</a:t>
            </a:r>
            <a:r>
              <a:rPr lang="ru-RU" sz="3600" dirty="0" err="1" smtClean="0"/>
              <a:t>х</a:t>
            </a:r>
            <a:endParaRPr lang="ru-RU" sz="36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10800000" flipV="1">
            <a:off x="1643042" y="521495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0800000" flipV="1">
            <a:off x="4071934" y="5214950"/>
            <a:ext cx="714380" cy="64294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429256" y="5214950"/>
            <a:ext cx="128588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а - 1</a:t>
            </a:r>
            <a:endParaRPr lang="ru-RU" sz="3600" dirty="0"/>
          </a:p>
        </p:txBody>
      </p:sp>
      <p:pic>
        <p:nvPicPr>
          <p:cNvPr id="18" name="Рисунок 17" descr="VT27F9CAATU6HICAFZ4P6TCAJZZ524CAX76BSQCA94CHZBCAIMJBRTCAPEEQPMCAT5COSLCA9SWZGZCAZPXOWBCAX6K491CAGYN4RACAIDCM0OCAP4ZJ5ICAI6SFD0CALYZ8MECAVNMS0YCARHS9YECAS4YNF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1071546"/>
            <a:ext cx="2357454" cy="1807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/>
              <a:t>Установите соответствие: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44" y="1600200"/>
          <a:ext cx="8858312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4429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а) -4*(-5)=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а) 45:10=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б) -9</a:t>
                      </a:r>
                      <a:r>
                        <a:rPr lang="ru-RU" sz="4000" baseline="0" dirty="0" smtClean="0">
                          <a:sym typeface="Wingdings" pitchFamily="2" charset="2"/>
                        </a:rPr>
                        <a:t> :</a:t>
                      </a:r>
                      <a:r>
                        <a:rPr lang="ru-RU" sz="4000" dirty="0" smtClean="0">
                          <a:sym typeface="Wingdings" pitchFamily="2" charset="2"/>
                        </a:rPr>
                        <a:t> (-2)=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б) -0,6+5,2=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в) -1,2 + 5,8 =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в)-10 * (-2)=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г) 9: (-9)</a:t>
                      </a:r>
                      <a:r>
                        <a:rPr lang="ru-RU" sz="4000" baseline="0" dirty="0" smtClean="0"/>
                        <a:t> =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г) -21,3+11,3=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000" dirty="0" err="1" smtClean="0"/>
                        <a:t>д</a:t>
                      </a:r>
                      <a:r>
                        <a:rPr lang="ru-RU" sz="4000" dirty="0" smtClean="0"/>
                        <a:t>) -7,2 + (-2,8)=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err="1" smtClean="0"/>
                        <a:t>д</a:t>
                      </a:r>
                      <a:r>
                        <a:rPr lang="ru-RU" sz="4000" dirty="0" smtClean="0"/>
                        <a:t>)-10,2:</a:t>
                      </a:r>
                      <a:r>
                        <a:rPr lang="ru-RU" sz="4000" baseline="0" dirty="0" smtClean="0"/>
                        <a:t> 10,2 = </a:t>
                      </a:r>
                      <a:endParaRPr lang="ru-RU" sz="4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VT27F9CAATU6HICAFZ4P6TCAJZZ524CAX76BSQCA94CHZBCAIMJBRTCAPEEQPMCAT5COSLCA9SWZGZCAZPXOWBCAX6K491CAGYN4RACAIDCM0OCAP4ZJ5ICAI6SFD0CALYZ8MECAVNMS0YCARHS9YECAS4YNF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44" y="285728"/>
            <a:ext cx="1428750" cy="10953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00958" y="307181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71736" y="164305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235743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4,5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29454" y="164305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4,5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43240" y="307181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4,6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358082" y="235743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4,6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43174" y="378619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-1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643834" y="450057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-1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643306" y="450057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-10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500958" y="3786190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-10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303</TotalTime>
  <Words>650</Words>
  <PresentationFormat>Экран (4:3)</PresentationFormat>
  <Paragraphs>210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Свойства действий  с рациональными числами</vt:lpstr>
      <vt:lpstr>Слайд 2</vt:lpstr>
      <vt:lpstr>  Как действия с рациональными числами нас дружить учили</vt:lpstr>
      <vt:lpstr>  «Истинная дружба должна быть свободна от притворства и поддакивания»</vt:lpstr>
      <vt:lpstr>Найдите лишнее число</vt:lpstr>
      <vt:lpstr>№1203(а,б)</vt:lpstr>
      <vt:lpstr>№1204 (а,б)</vt:lpstr>
      <vt:lpstr>№1205(а,б,в)</vt:lpstr>
      <vt:lpstr>Установите соответствие:</vt:lpstr>
      <vt:lpstr>Установите соответствие:</vt:lpstr>
      <vt:lpstr>Определи знак</vt:lpstr>
      <vt:lpstr>Определи знак</vt:lpstr>
      <vt:lpstr>Определи знак</vt:lpstr>
      <vt:lpstr>Определи знак</vt:lpstr>
      <vt:lpstr>Определи знак</vt:lpstr>
      <vt:lpstr>Друг должен </vt:lpstr>
      <vt:lpstr>Расшифруй слово</vt:lpstr>
      <vt:lpstr>Слайд 18</vt:lpstr>
      <vt:lpstr>Слайд 19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34</cp:revision>
  <dcterms:modified xsi:type="dcterms:W3CDTF">2020-05-11T06:25:05Z</dcterms:modified>
</cp:coreProperties>
</file>